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5" r:id="rId6"/>
    <p:sldId id="271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</p:sldIdLst>
  <p:sldSz cx="12192000" cy="6858000"/>
  <p:notesSz cx="6858000" cy="9144000"/>
  <p:defaultTextStyle>
    <a:defPPr rtl="0"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E44FA-0945-46F2-A0D1-BF828D749B04}" v="1761" dt="2021-07-08T22:46:44.109"/>
    <p1510:client id="{C9185B4D-1D58-4A5C-9CD9-0EE0535BCD37}" v="4746" dt="2021-07-07T18:52:54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309" autoAdjust="0"/>
  </p:normalViewPr>
  <p:slideViewPr>
    <p:cSldViewPr>
      <p:cViewPr varScale="1">
        <p:scale>
          <a:sx n="115" d="100"/>
          <a:sy n="115" d="100"/>
        </p:scale>
        <p:origin x="432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tableStyles" Target="tableStyles.xml" Id="rId26" /><Relationship Type="http://schemas.openxmlformats.org/officeDocument/2006/relationships/customXml" Target="../customXml/item3.xml" Id="rId3" /><Relationship Type="http://schemas.openxmlformats.org/officeDocument/2006/relationships/notesMaster" Target="notesMasters/notesMaster1.xml" Id="rId21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theme" Target="theme/theme1.xml" Id="rId25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slide" Target="slides/slide16.xml" Id="rId20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viewProps" Target="viewProps.xml" Id="rId24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presProps" Target="presProps.xml" Id="rId23" /><Relationship Type="http://schemas.microsoft.com/office/2015/10/relationships/revisionInfo" Target="revisionInfo.xml" Id="rId28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handoutMaster" Target="handoutMasters/handoutMaster1.xml" Id="rId22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538B6F-5030-42EE-8235-88CDE8ADC48C}" type="datetime1">
              <a:rPr lang="ro-RO" smtClean="0"/>
              <a:t>08.07.2021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5ACAF8E-318A-4EFE-8633-D9E72ABCE0ED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FA8FCB-E171-449F-B7ED-B796BC7225AE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o-RO" noProof="0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E2CF44-2B13-41B4-A334-1CDF534EEBBF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E2CF44-2B13-41B4-A334-1CDF534EEBBF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555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E2CF44-2B13-41B4-A334-1CDF534EEBBF}" type="slidenum">
              <a:rPr lang="ro-RO" smtClean="0"/>
              <a:t>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2361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E2CF44-2B13-41B4-A334-1CDF534EEBBF}" type="slidenum">
              <a:rPr lang="ro-RO" smtClean="0"/>
              <a:t>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3453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E2CF44-2B13-41B4-A334-1CDF534EEBBF}" type="slidenum">
              <a:rPr lang="ro-RO" smtClean="0"/>
              <a:t>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26098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E2CF44-2B13-41B4-A334-1CDF534EEBBF}" type="slidenum">
              <a:rPr lang="ro-RO" smtClean="0"/>
              <a:t>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387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E2CF44-2B13-41B4-A334-1CDF534EEBBF}" type="slidenum">
              <a:rPr lang="ro-RO" smtClean="0"/>
              <a:t>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7407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E2CF44-2B13-41B4-A334-1CDF534EEBBF}" type="slidenum">
              <a:rPr lang="ro-RO" smtClean="0"/>
              <a:t>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19887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7" name="Dreptunghi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noProof="0" dirty="0"/>
          </a:p>
        </p:txBody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o-RO" noProof="0" dirty="0"/>
              <a:t>Faceți clic pentru a edita stilul de subtitlu coordonator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u ș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B8EB8-A351-40B4-A61F-2968BF331264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6A4CB4-9FF0-4045-8D56-896A32DCD380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5B7EF6-4380-4A9C-9AC5-4F407F1135D8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C73FDF-D2D2-4A2E-8C9A-3A5874EDBF1E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B7ADC1-0CC8-417E-8460-14B08E767E36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A5DBA4-1D98-4425-9262-9EA857C1EEFC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1E219E-B3B5-44C0-B360-66CB742DF22E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Autofit/>
          </a:bodyPr>
          <a:lstStyle>
            <a:lvl1pPr>
              <a:defRPr sz="3200"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C7AE11-C630-425E-A249-850DBA7A6DA9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sz="1600" noProof="0" dirty="0"/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Autofit/>
          </a:bodyPr>
          <a:lstStyle>
            <a:lvl1pPr>
              <a:defRPr sz="3200"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o-RO" noProof="0" dirty="0"/>
              <a:t>Faceți clic pe pictogramă pentru a adăuga o imagine</a:t>
            </a:r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B2B016-0E37-4280-B65F-1D5F5514C208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fld id="{C86F6A15-A113-4B66-BD57-E05D26BD812D}" type="datetime1">
              <a:rPr lang="ro-RO" noProof="0" smtClean="0"/>
              <a:t>08.07.2021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termjs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10058400" cy="1698747"/>
          </a:xfrm>
        </p:spPr>
        <p:txBody>
          <a:bodyPr rtlCol="0">
            <a:normAutofit/>
          </a:bodyPr>
          <a:lstStyle/>
          <a:p>
            <a:r>
              <a:rPr lang="ro-RO" sz="8800" b="1" dirty="0"/>
              <a:t>Web SSH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o-RO" sz="1400" dirty="0"/>
              <a:t>Project </a:t>
            </a:r>
            <a:r>
              <a:rPr lang="ro-RO" sz="1400" dirty="0" err="1"/>
              <a:t>created</a:t>
            </a:r>
            <a:r>
              <a:rPr lang="ro-RO" sz="1400" dirty="0"/>
              <a:t> </a:t>
            </a:r>
            <a:r>
              <a:rPr lang="ro-RO" sz="1400" dirty="0" err="1"/>
              <a:t>by</a:t>
            </a:r>
            <a:r>
              <a:rPr lang="ro-RO" sz="1400" dirty="0"/>
              <a:t>:</a:t>
            </a:r>
            <a:r>
              <a:rPr lang="ro-RO" sz="1600" dirty="0"/>
              <a:t> </a:t>
            </a:r>
            <a:r>
              <a:rPr lang="ro-RO" dirty="0"/>
              <a:t>Ene Mircea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1">
            <a:extLst>
              <a:ext uri="{FF2B5EF4-FFF2-40B4-BE49-F238E27FC236}">
                <a16:creationId xmlns:a16="http://schemas.microsoft.com/office/drawing/2014/main" id="{7227FFA7-AC7A-4BE5-870B-BE240A81E2A9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715212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>
                <a:solidFill>
                  <a:schemeClr val="tx1"/>
                </a:solidFill>
                <a:latin typeface="Courier New"/>
                <a:cs typeface="Courier New"/>
              </a:rPr>
              <a:t>Terminal Page</a:t>
            </a:r>
          </a:p>
        </p:txBody>
      </p:sp>
      <p:pic>
        <p:nvPicPr>
          <p:cNvPr id="4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F5E0B98C-CE4E-4C72-B9B8-0FCDC02B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63" y="1360150"/>
            <a:ext cx="1894306" cy="969384"/>
          </a:xfrm>
          <a:prstGeom prst="rect">
            <a:avLst/>
          </a:prstGeo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4E512C8A-E0CD-4E7F-90B4-82033FC2F187}"/>
              </a:ext>
            </a:extLst>
          </p:cNvPr>
          <p:cNvSpPr txBox="1"/>
          <p:nvPr/>
        </p:nvSpPr>
        <p:spPr>
          <a:xfrm>
            <a:off x="3441032" y="1388979"/>
            <a:ext cx="72283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solidFill>
                  <a:srgbClr val="92D050"/>
                </a:solidFill>
              </a:rPr>
              <a:t>&lt;- Here </a:t>
            </a:r>
            <a:r>
              <a:rPr lang="ro-RO" dirty="0" err="1">
                <a:solidFill>
                  <a:srgbClr val="92D050"/>
                </a:solidFill>
              </a:rPr>
              <a:t>you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have</a:t>
            </a:r>
            <a:r>
              <a:rPr lang="ro-RO" dirty="0">
                <a:solidFill>
                  <a:srgbClr val="92D050"/>
                </a:solidFill>
              </a:rPr>
              <a:t> a </a:t>
            </a:r>
            <a:r>
              <a:rPr lang="ro-RO" dirty="0" err="1">
                <a:solidFill>
                  <a:srgbClr val="92D050"/>
                </a:solidFill>
              </a:rPr>
              <a:t>list</a:t>
            </a:r>
            <a:r>
              <a:rPr lang="ro-RO" dirty="0">
                <a:solidFill>
                  <a:srgbClr val="92D050"/>
                </a:solidFill>
              </a:rPr>
              <a:t> of </a:t>
            </a:r>
            <a:r>
              <a:rPr lang="ro-RO" dirty="0" err="1">
                <a:solidFill>
                  <a:srgbClr val="92D050"/>
                </a:solidFill>
              </a:rPr>
              <a:t>the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servers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you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added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to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the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account</a:t>
            </a:r>
            <a:r>
              <a:rPr lang="ro-RO" dirty="0">
                <a:solidFill>
                  <a:srgbClr val="92D050"/>
                </a:solidFill>
              </a:rPr>
              <a:t>. The idea </a:t>
            </a:r>
            <a:r>
              <a:rPr lang="ro-RO" dirty="0" err="1">
                <a:solidFill>
                  <a:srgbClr val="92D050"/>
                </a:solidFill>
              </a:rPr>
              <a:t>behind</a:t>
            </a:r>
            <a:r>
              <a:rPr lang="ro-RO" dirty="0">
                <a:solidFill>
                  <a:srgbClr val="92D050"/>
                </a:solidFill>
              </a:rPr>
              <a:t> it </a:t>
            </a:r>
            <a:r>
              <a:rPr lang="ro-RO" dirty="0" err="1">
                <a:solidFill>
                  <a:srgbClr val="92D050"/>
                </a:solidFill>
              </a:rPr>
              <a:t>is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that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you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enter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the</a:t>
            </a:r>
            <a:r>
              <a:rPr lang="ro-RO" dirty="0">
                <a:solidFill>
                  <a:srgbClr val="92D050"/>
                </a:solidFill>
              </a:rPr>
              <a:t> Master Password and click on </a:t>
            </a:r>
            <a:r>
              <a:rPr lang="ro-RO" dirty="0" err="1">
                <a:solidFill>
                  <a:srgbClr val="92D050"/>
                </a:solidFill>
              </a:rPr>
              <a:t>the</a:t>
            </a:r>
            <a:r>
              <a:rPr lang="ro-RO" dirty="0">
                <a:solidFill>
                  <a:srgbClr val="92D050"/>
                </a:solidFill>
              </a:rPr>
              <a:t> terminal </a:t>
            </a:r>
            <a:r>
              <a:rPr lang="ro-RO" dirty="0" err="1">
                <a:solidFill>
                  <a:srgbClr val="92D050"/>
                </a:solidFill>
              </a:rPr>
              <a:t>button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that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corresponds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to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the</a:t>
            </a:r>
            <a:r>
              <a:rPr lang="ro-RO" dirty="0">
                <a:solidFill>
                  <a:srgbClr val="92D050"/>
                </a:solidFill>
              </a:rPr>
              <a:t> server </a:t>
            </a:r>
            <a:r>
              <a:rPr lang="ro-RO" dirty="0" err="1">
                <a:solidFill>
                  <a:srgbClr val="92D050"/>
                </a:solidFill>
              </a:rPr>
              <a:t>you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want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to</a:t>
            </a:r>
            <a:r>
              <a:rPr lang="ro-RO" dirty="0">
                <a:solidFill>
                  <a:srgbClr val="92D050"/>
                </a:solidFill>
              </a:rPr>
              <a:t> </a:t>
            </a:r>
            <a:r>
              <a:rPr lang="ro-RO" dirty="0" err="1">
                <a:solidFill>
                  <a:srgbClr val="92D050"/>
                </a:solidFill>
              </a:rPr>
              <a:t>access</a:t>
            </a:r>
            <a:r>
              <a:rPr lang="ro-RO" dirty="0">
                <a:solidFill>
                  <a:srgbClr val="92D050"/>
                </a:solidFill>
              </a:rPr>
              <a:t>.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F39AEC47-9EE3-4CBD-9625-6923B3E9CDC1}"/>
              </a:ext>
            </a:extLst>
          </p:cNvPr>
          <p:cNvSpPr txBox="1"/>
          <p:nvPr/>
        </p:nvSpPr>
        <p:spPr>
          <a:xfrm>
            <a:off x="1525170" y="2554538"/>
            <a:ext cx="91399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solidFill>
                  <a:srgbClr val="92D050"/>
                </a:solidFill>
              </a:rPr>
              <a:t>To encrypt the servers passwords, I used a Cipher with the </a:t>
            </a:r>
            <a:r>
              <a:rPr lang="ro-RO">
                <a:solidFill>
                  <a:schemeClr val="accent1"/>
                </a:solidFill>
                <a:latin typeface="Consolas"/>
              </a:rPr>
              <a:t>AES/CBC/PKCS5Padding</a:t>
            </a:r>
            <a:endParaRPr lang="ro-RO">
              <a:solidFill>
                <a:schemeClr val="accent1"/>
              </a:solidFill>
            </a:endParaRPr>
          </a:p>
          <a:p>
            <a:r>
              <a:rPr lang="ro-RO">
                <a:solidFill>
                  <a:srgbClr val="92D050"/>
                </a:solidFill>
              </a:rPr>
              <a:t>algorithm. For security purposes, the master password is not </a:t>
            </a:r>
            <a:r>
              <a:rPr lang="ro-RO" dirty="0">
                <a:solidFill>
                  <a:srgbClr val="92D050"/>
                </a:solidFill>
              </a:rPr>
              <a:t>stored in the database. The user needs to remember it. </a:t>
            </a:r>
            <a:endParaRPr lang="ro-RO"/>
          </a:p>
        </p:txBody>
      </p:sp>
      <p:pic>
        <p:nvPicPr>
          <p:cNvPr id="7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186DFDAE-642A-444C-B8FA-54D1ADF5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63" y="3692030"/>
            <a:ext cx="9146673" cy="20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1">
            <a:extLst>
              <a:ext uri="{FF2B5EF4-FFF2-40B4-BE49-F238E27FC236}">
                <a16:creationId xmlns:a16="http://schemas.microsoft.com/office/drawing/2014/main" id="{D2DE6066-91CB-4919-A365-1B64C8DF76ED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715212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>
                <a:solidFill>
                  <a:schemeClr val="tx1"/>
                </a:solidFill>
                <a:latin typeface="Courier New"/>
                <a:cs typeface="Courier New"/>
              </a:rPr>
              <a:t>The Terminal</a:t>
            </a:r>
            <a:endParaRPr lang="ro-RO" sz="44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B4DD5143-0B5C-4DDE-B8A4-B387E243CB59}"/>
              </a:ext>
            </a:extLst>
          </p:cNvPr>
          <p:cNvSpPr txBox="1"/>
          <p:nvPr/>
        </p:nvSpPr>
        <p:spPr>
          <a:xfrm>
            <a:off x="8875295" y="1315453"/>
            <a:ext cx="179404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solidFill>
                  <a:schemeClr val="accent1"/>
                </a:solidFill>
              </a:rPr>
              <a:t>When you connect to the desired server, the back-end acts as a proxy. It gets the data from front-end through WebSockets, seding it further to the server. The SSH connection is made with the </a:t>
            </a:r>
            <a:r>
              <a:rPr lang="ro-RO">
                <a:solidFill>
                  <a:schemeClr val="accent1"/>
                </a:solidFill>
              </a:rPr>
              <a:t>JSch library.</a:t>
            </a:r>
            <a:endParaRPr lang="ro-RO" dirty="0">
              <a:solidFill>
                <a:schemeClr val="accent1"/>
              </a:solidFill>
            </a:endParaRPr>
          </a:p>
        </p:txBody>
      </p:sp>
      <p:pic>
        <p:nvPicPr>
          <p:cNvPr id="6" name="Imagine 6" descr="O imagine care conține text&#10;&#10;Descriere generată automat">
            <a:extLst>
              <a:ext uri="{FF2B5EF4-FFF2-40B4-BE49-F238E27FC236}">
                <a16:creationId xmlns:a16="http://schemas.microsoft.com/office/drawing/2014/main" id="{8B67EB46-07DD-4BC9-BC20-7E08959C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63" y="1317180"/>
            <a:ext cx="4120147" cy="2592693"/>
          </a:xfrm>
          <a:prstGeom prst="rect">
            <a:avLst/>
          </a:prstGeom>
        </p:spPr>
      </p:pic>
      <p:pic>
        <p:nvPicPr>
          <p:cNvPr id="7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80D5D221-C0E9-48DD-B01E-347BB8A5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63" y="4057757"/>
            <a:ext cx="3658936" cy="1703589"/>
          </a:xfrm>
          <a:prstGeom prst="rect">
            <a:avLst/>
          </a:prstGeom>
        </p:spPr>
      </p:pic>
      <p:pic>
        <p:nvPicPr>
          <p:cNvPr id="8" name="Imagine 8" descr="O imagine care conține text&#10;&#10;Descriere generată automat">
            <a:extLst>
              <a:ext uri="{FF2B5EF4-FFF2-40B4-BE49-F238E27FC236}">
                <a16:creationId xmlns:a16="http://schemas.microsoft.com/office/drawing/2014/main" id="{BB96C3D4-209D-4461-9F3B-14F2D2A7B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84" y="4057970"/>
            <a:ext cx="3638884" cy="479953"/>
          </a:xfrm>
          <a:prstGeom prst="rect">
            <a:avLst/>
          </a:prstGeom>
        </p:spPr>
      </p:pic>
      <p:pic>
        <p:nvPicPr>
          <p:cNvPr id="9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8BB94832-A5A7-40B4-AF08-D7A24472D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611" y="1315547"/>
            <a:ext cx="3184357" cy="15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2" descr="O imagine care conține text&#10;&#10;Descriere generată automat">
            <a:extLst>
              <a:ext uri="{FF2B5EF4-FFF2-40B4-BE49-F238E27FC236}">
                <a16:creationId xmlns:a16="http://schemas.microsoft.com/office/drawing/2014/main" id="{F1B06444-44B5-480D-AA33-459C3422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63" y="1437401"/>
            <a:ext cx="6379410" cy="4945723"/>
          </a:xfrm>
          <a:prstGeom prst="rect">
            <a:avLst/>
          </a:prstGeom>
        </p:spPr>
      </p:pic>
      <p:sp>
        <p:nvSpPr>
          <p:cNvPr id="4" name="Titlu 1">
            <a:extLst>
              <a:ext uri="{FF2B5EF4-FFF2-40B4-BE49-F238E27FC236}">
                <a16:creationId xmlns:a16="http://schemas.microsoft.com/office/drawing/2014/main" id="{E49FD92D-B8BA-41ED-94FB-C9FA630030C8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715212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>
                <a:solidFill>
                  <a:schemeClr val="tx1"/>
                </a:solidFill>
                <a:latin typeface="Courier New"/>
                <a:cs typeface="Courier New"/>
              </a:rPr>
              <a:t>Spring configuration</a:t>
            </a:r>
            <a:endParaRPr lang="ro-RO" sz="44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D38B7BF3-E97D-4C5F-8814-E4F17BE41FB1}"/>
              </a:ext>
            </a:extLst>
          </p:cNvPr>
          <p:cNvSpPr txBox="1"/>
          <p:nvPr/>
        </p:nvSpPr>
        <p:spPr>
          <a:xfrm>
            <a:off x="7926137" y="3033294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solidFill>
                  <a:schemeClr val="accent1"/>
                </a:solidFill>
              </a:rPr>
              <a:t>Here I enabled CORS and set up the antMatchers. Also I've added the JWT filter to check every request and see if the </a:t>
            </a:r>
            <a:r>
              <a:rPr lang="ro-RO">
                <a:solidFill>
                  <a:schemeClr val="accent1"/>
                </a:solidFill>
              </a:rPr>
              <a:t>token is valid. </a:t>
            </a:r>
          </a:p>
        </p:txBody>
      </p:sp>
    </p:spTree>
    <p:extLst>
      <p:ext uri="{BB962C8B-B14F-4D97-AF65-F5344CB8AC3E}">
        <p14:creationId xmlns:p14="http://schemas.microsoft.com/office/powerpoint/2010/main" val="22757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1">
            <a:extLst>
              <a:ext uri="{FF2B5EF4-FFF2-40B4-BE49-F238E27FC236}">
                <a16:creationId xmlns:a16="http://schemas.microsoft.com/office/drawing/2014/main" id="{89CF39D3-C309-42D8-9A17-DBCCAA42AA02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715212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 dirty="0">
                <a:solidFill>
                  <a:schemeClr val="tx1"/>
                </a:solidFill>
                <a:latin typeface="Courier New"/>
                <a:cs typeface="Courier New"/>
              </a:rPr>
              <a:t>The </a:t>
            </a:r>
            <a:r>
              <a:rPr lang="ro-RO" sz="4400" dirty="0" err="1">
                <a:solidFill>
                  <a:schemeClr val="tx1"/>
                </a:solidFill>
                <a:latin typeface="Courier New"/>
                <a:cs typeface="Courier New"/>
              </a:rPr>
              <a:t>Database</a:t>
            </a:r>
          </a:p>
        </p:txBody>
      </p:sp>
      <p:pic>
        <p:nvPicPr>
          <p:cNvPr id="8" name="Imagine 8" descr="O imagine care conține text&#10;&#10;Descriere generată automat">
            <a:extLst>
              <a:ext uri="{FF2B5EF4-FFF2-40B4-BE49-F238E27FC236}">
                <a16:creationId xmlns:a16="http://schemas.microsoft.com/office/drawing/2014/main" id="{1BF4BBBD-968F-4AAE-90A6-DB252CAE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77" y="1641801"/>
            <a:ext cx="2743200" cy="1784465"/>
          </a:xfrm>
          <a:prstGeom prst="rect">
            <a:avLst/>
          </a:prstGeo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0B2B41AA-D366-4875-A9F7-CD22E3B13AD9}"/>
              </a:ext>
            </a:extLst>
          </p:cNvPr>
          <p:cNvSpPr txBox="1"/>
          <p:nvPr/>
        </p:nvSpPr>
        <p:spPr>
          <a:xfrm>
            <a:off x="4428097" y="1642261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solidFill>
                  <a:schemeClr val="accent1"/>
                </a:solidFill>
              </a:rPr>
              <a:t>The </a:t>
            </a:r>
            <a:r>
              <a:rPr lang="ro-RO" dirty="0" err="1">
                <a:solidFill>
                  <a:schemeClr val="accent1"/>
                </a:solidFill>
              </a:rPr>
              <a:t>database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is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structured</a:t>
            </a:r>
            <a:r>
              <a:rPr lang="ro-RO" dirty="0">
                <a:solidFill>
                  <a:schemeClr val="accent1"/>
                </a:solidFill>
              </a:rPr>
              <a:t> in </a:t>
            </a:r>
            <a:r>
              <a:rPr lang="ro-RO" dirty="0" err="1">
                <a:solidFill>
                  <a:schemeClr val="accent1"/>
                </a:solidFill>
              </a:rPr>
              <a:t>three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tables</a:t>
            </a:r>
            <a:r>
              <a:rPr lang="ro-RO" dirty="0">
                <a:solidFill>
                  <a:schemeClr val="accent1"/>
                </a:solidFill>
              </a:rPr>
              <a:t>. </a:t>
            </a:r>
            <a:r>
              <a:rPr lang="ro-RO" dirty="0" err="1">
                <a:solidFill>
                  <a:schemeClr val="accent1"/>
                </a:solidFill>
              </a:rPr>
              <a:t>One</a:t>
            </a:r>
            <a:r>
              <a:rPr lang="ro-RO" dirty="0">
                <a:solidFill>
                  <a:schemeClr val="accent1"/>
                </a:solidFill>
              </a:rPr>
              <a:t> for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user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authority</a:t>
            </a:r>
            <a:r>
              <a:rPr lang="ro-RO" dirty="0">
                <a:solidFill>
                  <a:schemeClr val="accent1"/>
                </a:solidFill>
              </a:rPr>
              <a:t>(ex: </a:t>
            </a:r>
            <a:r>
              <a:rPr lang="ro-RO" dirty="0" err="1">
                <a:solidFill>
                  <a:schemeClr val="accent1"/>
                </a:solidFill>
              </a:rPr>
              <a:t>admin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dirty="0" err="1">
                <a:solidFill>
                  <a:schemeClr val="accent1"/>
                </a:solidFill>
              </a:rPr>
              <a:t>power-user</a:t>
            </a:r>
            <a:r>
              <a:rPr lang="ro-RO" dirty="0">
                <a:solidFill>
                  <a:schemeClr val="accent1"/>
                </a:solidFill>
              </a:rPr>
              <a:t>, etc), </a:t>
            </a:r>
            <a:r>
              <a:rPr lang="ro-RO" dirty="0" err="1">
                <a:solidFill>
                  <a:schemeClr val="accent1"/>
                </a:solidFill>
              </a:rPr>
              <a:t>one</a:t>
            </a:r>
            <a:r>
              <a:rPr lang="ro-RO" dirty="0">
                <a:solidFill>
                  <a:schemeClr val="accent1"/>
                </a:solidFill>
              </a:rPr>
              <a:t> for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user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details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dirty="0" err="1">
                <a:solidFill>
                  <a:schemeClr val="accent1"/>
                </a:solidFill>
              </a:rPr>
              <a:t>and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one</a:t>
            </a:r>
            <a:r>
              <a:rPr lang="ro-RO" dirty="0">
                <a:solidFill>
                  <a:schemeClr val="accent1"/>
                </a:solidFill>
              </a:rPr>
              <a:t> for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SSH </a:t>
            </a:r>
            <a:r>
              <a:rPr lang="ro-RO" dirty="0" err="1">
                <a:solidFill>
                  <a:schemeClr val="accent1"/>
                </a:solidFill>
              </a:rPr>
              <a:t>details</a:t>
            </a:r>
            <a:r>
              <a:rPr lang="ro-RO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11" name="Imagine 11" descr="O imagine care conține text&#10;&#10;Descriere generată automat">
            <a:extLst>
              <a:ext uri="{FF2B5EF4-FFF2-40B4-BE49-F238E27FC236}">
                <a16:creationId xmlns:a16="http://schemas.microsoft.com/office/drawing/2014/main" id="{F4052CF3-C25B-4035-848D-2E626FC05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89" y="1643652"/>
            <a:ext cx="3336434" cy="4225299"/>
          </a:xfrm>
          <a:prstGeom prst="rect">
            <a:avLst/>
          </a:prstGeom>
        </p:spPr>
      </p:pic>
      <p:pic>
        <p:nvPicPr>
          <p:cNvPr id="12" name="Imagine 12" descr="O imagine care conține text&#10;&#10;Descriere generată automat">
            <a:extLst>
              <a:ext uri="{FF2B5EF4-FFF2-40B4-BE49-F238E27FC236}">
                <a16:creationId xmlns:a16="http://schemas.microsoft.com/office/drawing/2014/main" id="{FE5E830C-3611-4BD8-8B94-8DF55F8C0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77" y="3910600"/>
            <a:ext cx="4855320" cy="19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1">
            <a:extLst>
              <a:ext uri="{FF2B5EF4-FFF2-40B4-BE49-F238E27FC236}">
                <a16:creationId xmlns:a16="http://schemas.microsoft.com/office/drawing/2014/main" id="{0C1A178C-1D9F-4923-AE8E-5C9D60B21C66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715212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 dirty="0">
                <a:solidFill>
                  <a:schemeClr val="tx1"/>
                </a:solidFill>
                <a:latin typeface="Courier New"/>
                <a:cs typeface="Courier New"/>
              </a:rPr>
              <a:t>JWT </a:t>
            </a:r>
            <a:r>
              <a:rPr lang="ro-RO" sz="4400" dirty="0" err="1">
                <a:solidFill>
                  <a:schemeClr val="tx1"/>
                </a:solidFill>
                <a:latin typeface="Courier New"/>
                <a:cs typeface="Courier New"/>
              </a:rPr>
              <a:t>Filter</a:t>
            </a:r>
          </a:p>
        </p:txBody>
      </p:sp>
      <p:pic>
        <p:nvPicPr>
          <p:cNvPr id="8" name="Imagine 8" descr="O imagine care conține text&#10;&#10;Descriere generată automat">
            <a:extLst>
              <a:ext uri="{FF2B5EF4-FFF2-40B4-BE49-F238E27FC236}">
                <a16:creationId xmlns:a16="http://schemas.microsoft.com/office/drawing/2014/main" id="{FDFACB4C-882A-4551-AFA2-BF8BD355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77" y="1639536"/>
            <a:ext cx="9151159" cy="44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1">
            <a:extLst>
              <a:ext uri="{FF2B5EF4-FFF2-40B4-BE49-F238E27FC236}">
                <a16:creationId xmlns:a16="http://schemas.microsoft.com/office/drawing/2014/main" id="{3AC8A05F-0A31-4BE0-99D5-79A8C596BD5F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715212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 dirty="0" err="1">
                <a:solidFill>
                  <a:schemeClr val="tx1"/>
                </a:solidFill>
                <a:latin typeface="Courier New"/>
                <a:cs typeface="Courier New"/>
              </a:rPr>
              <a:t>WebSockets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808C7D9C-B5E2-422F-9FB7-D2F1E11732C5}"/>
              </a:ext>
            </a:extLst>
          </p:cNvPr>
          <p:cNvSpPr txBox="1"/>
          <p:nvPr/>
        </p:nvSpPr>
        <p:spPr>
          <a:xfrm>
            <a:off x="7583493" y="2414489"/>
            <a:ext cx="30858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solidFill>
                  <a:schemeClr val="accent1"/>
                </a:solidFill>
              </a:rPr>
              <a:t>The </a:t>
            </a:r>
            <a:r>
              <a:rPr lang="ro-RO" dirty="0" err="1">
                <a:solidFill>
                  <a:schemeClr val="accent1"/>
                </a:solidFill>
              </a:rPr>
              <a:t>reason</a:t>
            </a:r>
            <a:r>
              <a:rPr lang="ro-RO" dirty="0">
                <a:solidFill>
                  <a:schemeClr val="accent1"/>
                </a:solidFill>
              </a:rPr>
              <a:t> I </a:t>
            </a:r>
            <a:r>
              <a:rPr lang="ro-RO" dirty="0" err="1">
                <a:solidFill>
                  <a:schemeClr val="accent1"/>
                </a:solidFill>
              </a:rPr>
              <a:t>chose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websockets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is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that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this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technology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allows</a:t>
            </a:r>
            <a:r>
              <a:rPr lang="ro-RO" dirty="0">
                <a:solidFill>
                  <a:schemeClr val="accent1"/>
                </a:solidFill>
              </a:rPr>
              <a:t> real-</a:t>
            </a:r>
            <a:r>
              <a:rPr lang="ro-RO" dirty="0" err="1">
                <a:solidFill>
                  <a:schemeClr val="accent1"/>
                </a:solidFill>
              </a:rPr>
              <a:t>time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dirty="0" err="1">
                <a:solidFill>
                  <a:schemeClr val="accent1"/>
                </a:solidFill>
              </a:rPr>
              <a:t>two-way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communication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sessions</a:t>
            </a:r>
            <a:r>
              <a:rPr lang="ro-RO" dirty="0">
                <a:solidFill>
                  <a:schemeClr val="accent1"/>
                </a:solidFill>
              </a:rPr>
              <a:t>. </a:t>
            </a:r>
            <a:r>
              <a:rPr lang="ro-RO" dirty="0" err="1">
                <a:solidFill>
                  <a:schemeClr val="accent1"/>
                </a:solidFill>
              </a:rPr>
              <a:t>Also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dirty="0" err="1">
                <a:solidFill>
                  <a:schemeClr val="accent1"/>
                </a:solidFill>
              </a:rPr>
              <a:t>it's</a:t>
            </a:r>
            <a:r>
              <a:rPr lang="ro-RO" dirty="0">
                <a:solidFill>
                  <a:schemeClr val="accent1"/>
                </a:solidFill>
              </a:rPr>
              <a:t> more </a:t>
            </a:r>
            <a:r>
              <a:rPr lang="ro-RO" dirty="0" err="1">
                <a:solidFill>
                  <a:schemeClr val="accent1"/>
                </a:solidFill>
              </a:rPr>
              <a:t>efficient</a:t>
            </a:r>
            <a:r>
              <a:rPr lang="ro-RO" dirty="0">
                <a:solidFill>
                  <a:schemeClr val="accent1"/>
                </a:solidFill>
              </a:rPr>
              <a:t> over </a:t>
            </a:r>
            <a:r>
              <a:rPr lang="ro-RO" dirty="0" err="1">
                <a:solidFill>
                  <a:schemeClr val="accent1"/>
                </a:solidFill>
              </a:rPr>
              <a:t>long-polling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dirty="0" err="1">
                <a:solidFill>
                  <a:schemeClr val="accent1"/>
                </a:solidFill>
              </a:rPr>
              <a:t>consuming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less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resources</a:t>
            </a:r>
            <a:r>
              <a:rPr lang="ro-RO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Imagine 6">
            <a:extLst>
              <a:ext uri="{FF2B5EF4-FFF2-40B4-BE49-F238E27FC236}">
                <a16:creationId xmlns:a16="http://schemas.microsoft.com/office/drawing/2014/main" id="{230E4BE3-BECB-4B02-A6EC-20E29BDE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77" y="1524415"/>
            <a:ext cx="5428098" cy="381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2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1">
            <a:extLst>
              <a:ext uri="{FF2B5EF4-FFF2-40B4-BE49-F238E27FC236}">
                <a16:creationId xmlns:a16="http://schemas.microsoft.com/office/drawing/2014/main" id="{C566A715-6FCE-4E08-B8D9-D52DC2A66818}"/>
              </a:ext>
            </a:extLst>
          </p:cNvPr>
          <p:cNvSpPr txBox="1">
            <a:spLocks/>
          </p:cNvSpPr>
          <p:nvPr/>
        </p:nvSpPr>
        <p:spPr>
          <a:xfrm>
            <a:off x="1524000" y="999294"/>
            <a:ext cx="9144000" cy="715212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 dirty="0" err="1">
                <a:solidFill>
                  <a:schemeClr val="tx1"/>
                </a:solidFill>
                <a:latin typeface="Courier New"/>
                <a:cs typeface="Courier New"/>
              </a:rPr>
              <a:t>Future</a:t>
            </a:r>
            <a:r>
              <a:rPr lang="ro-RO" sz="44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ro-RO" sz="4400" dirty="0" err="1">
                <a:solidFill>
                  <a:schemeClr val="tx1"/>
                </a:solidFill>
                <a:latin typeface="Courier New"/>
                <a:cs typeface="Courier New"/>
              </a:rPr>
              <a:t>plans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6DB2D029-CBC8-4E58-86E6-5757F7FE05CA}"/>
              </a:ext>
            </a:extLst>
          </p:cNvPr>
          <p:cNvSpPr txBox="1"/>
          <p:nvPr/>
        </p:nvSpPr>
        <p:spPr>
          <a:xfrm>
            <a:off x="1523292" y="2598596"/>
            <a:ext cx="915115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solidFill>
                  <a:schemeClr val="accent1"/>
                </a:solidFill>
              </a:rPr>
              <a:t>    In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near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future</a:t>
            </a:r>
            <a:r>
              <a:rPr lang="ro-RO" dirty="0">
                <a:solidFill>
                  <a:schemeClr val="accent1"/>
                </a:solidFill>
              </a:rPr>
              <a:t> I </a:t>
            </a:r>
            <a:r>
              <a:rPr lang="ro-RO" dirty="0" err="1">
                <a:solidFill>
                  <a:schemeClr val="accent1"/>
                </a:solidFill>
              </a:rPr>
              <a:t>want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to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implement</a:t>
            </a:r>
            <a:r>
              <a:rPr lang="ro-RO" dirty="0">
                <a:solidFill>
                  <a:schemeClr val="accent1"/>
                </a:solidFill>
              </a:rPr>
              <a:t> 2FA for a </a:t>
            </a:r>
            <a:r>
              <a:rPr lang="ro-RO" dirty="0" err="1">
                <a:solidFill>
                  <a:schemeClr val="accent1"/>
                </a:solidFill>
              </a:rPr>
              <a:t>greater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security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and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oAuth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so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that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users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can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connect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much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easier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with</a:t>
            </a:r>
            <a:r>
              <a:rPr lang="ro-RO" dirty="0">
                <a:solidFill>
                  <a:schemeClr val="accent1"/>
                </a:solidFill>
              </a:rPr>
              <a:t> Facebook or Google.</a:t>
            </a:r>
          </a:p>
          <a:p>
            <a:r>
              <a:rPr lang="ro-RO" dirty="0">
                <a:solidFill>
                  <a:schemeClr val="accent1"/>
                </a:solidFill>
              </a:rPr>
              <a:t>    </a:t>
            </a:r>
            <a:r>
              <a:rPr lang="ro-RO" dirty="0" err="1">
                <a:solidFill>
                  <a:schemeClr val="accent1"/>
                </a:solidFill>
              </a:rPr>
              <a:t>Another</a:t>
            </a:r>
            <a:r>
              <a:rPr lang="ro-RO" dirty="0">
                <a:solidFill>
                  <a:schemeClr val="accent1"/>
                </a:solidFill>
              </a:rPr>
              <a:t> idea </a:t>
            </a:r>
            <a:r>
              <a:rPr lang="ro-RO" dirty="0" err="1">
                <a:solidFill>
                  <a:schemeClr val="accent1"/>
                </a:solidFill>
              </a:rPr>
              <a:t>that</a:t>
            </a:r>
            <a:r>
              <a:rPr lang="ro-RO" dirty="0">
                <a:solidFill>
                  <a:schemeClr val="accent1"/>
                </a:solidFill>
              </a:rPr>
              <a:t> I </a:t>
            </a:r>
            <a:r>
              <a:rPr lang="ro-RO" dirty="0" err="1">
                <a:solidFill>
                  <a:schemeClr val="accent1"/>
                </a:solidFill>
              </a:rPr>
              <a:t>have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is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to</a:t>
            </a:r>
            <a:r>
              <a:rPr lang="ro-RO" dirty="0">
                <a:solidFill>
                  <a:schemeClr val="accent1"/>
                </a:solidFill>
              </a:rPr>
              <a:t> create a forum </a:t>
            </a:r>
            <a:r>
              <a:rPr lang="ro-RO" dirty="0" err="1">
                <a:solidFill>
                  <a:schemeClr val="accent1"/>
                </a:solidFill>
              </a:rPr>
              <a:t>section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where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users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can</a:t>
            </a:r>
            <a:r>
              <a:rPr lang="ro-RO" dirty="0">
                <a:solidFill>
                  <a:schemeClr val="accent1"/>
                </a:solidFill>
              </a:rPr>
              <a:t> create </a:t>
            </a:r>
            <a:r>
              <a:rPr lang="ro-RO" dirty="0" err="1">
                <a:solidFill>
                  <a:schemeClr val="accent1"/>
                </a:solidFill>
              </a:rPr>
              <a:t>programming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tutorials</a:t>
            </a:r>
            <a:r>
              <a:rPr lang="ro-RO" dirty="0">
                <a:solidFill>
                  <a:schemeClr val="accent1"/>
                </a:solidFill>
              </a:rPr>
              <a:t> or </a:t>
            </a:r>
            <a:r>
              <a:rPr lang="ro-RO" dirty="0" err="1">
                <a:solidFill>
                  <a:schemeClr val="accent1"/>
                </a:solidFill>
              </a:rPr>
              <a:t>ask</a:t>
            </a:r>
            <a:r>
              <a:rPr lang="ro-RO" dirty="0">
                <a:solidFill>
                  <a:schemeClr val="accent1"/>
                </a:solidFill>
              </a:rPr>
              <a:t> for </a:t>
            </a:r>
            <a:r>
              <a:rPr lang="ro-RO" dirty="0" err="1">
                <a:solidFill>
                  <a:schemeClr val="accent1"/>
                </a:solidFill>
              </a:rPr>
              <a:t>some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advice</a:t>
            </a:r>
            <a:r>
              <a:rPr lang="ro-RO" dirty="0">
                <a:solidFill>
                  <a:schemeClr val="accent1"/>
                </a:solidFill>
              </a:rPr>
              <a:t>. </a:t>
            </a:r>
          </a:p>
          <a:p>
            <a:r>
              <a:rPr lang="ro-RO" dirty="0">
                <a:solidFill>
                  <a:schemeClr val="accent1"/>
                </a:solidFill>
              </a:rPr>
              <a:t>    </a:t>
            </a:r>
            <a:r>
              <a:rPr lang="ro-RO" dirty="0" err="1">
                <a:solidFill>
                  <a:schemeClr val="accent1"/>
                </a:solidFill>
              </a:rPr>
              <a:t>Also</a:t>
            </a:r>
            <a:r>
              <a:rPr lang="ro-RO" dirty="0">
                <a:solidFill>
                  <a:schemeClr val="accent1"/>
                </a:solidFill>
              </a:rPr>
              <a:t>, I plan </a:t>
            </a:r>
            <a:r>
              <a:rPr lang="ro-RO" dirty="0" err="1">
                <a:solidFill>
                  <a:schemeClr val="accent1"/>
                </a:solidFill>
              </a:rPr>
              <a:t>to</a:t>
            </a:r>
            <a:r>
              <a:rPr lang="ro-RO" dirty="0">
                <a:solidFill>
                  <a:schemeClr val="accent1"/>
                </a:solidFill>
              </a:rPr>
              <a:t> create an IOS </a:t>
            </a:r>
            <a:r>
              <a:rPr lang="ro-RO" dirty="0" err="1">
                <a:solidFill>
                  <a:schemeClr val="accent1"/>
                </a:solidFill>
              </a:rPr>
              <a:t>and</a:t>
            </a:r>
            <a:r>
              <a:rPr lang="ro-RO" dirty="0">
                <a:solidFill>
                  <a:schemeClr val="accent1"/>
                </a:solidFill>
              </a:rPr>
              <a:t> Android </a:t>
            </a:r>
            <a:r>
              <a:rPr lang="ro-RO" dirty="0" err="1">
                <a:solidFill>
                  <a:schemeClr val="accent1"/>
                </a:solidFill>
              </a:rPr>
              <a:t>app</a:t>
            </a:r>
            <a:r>
              <a:rPr lang="ro-RO" dirty="0">
                <a:solidFill>
                  <a:schemeClr val="accent1"/>
                </a:solidFill>
              </a:rPr>
              <a:t> for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Web SSH </a:t>
            </a:r>
            <a:r>
              <a:rPr lang="ro-RO" dirty="0" err="1">
                <a:solidFill>
                  <a:schemeClr val="accent1"/>
                </a:solidFill>
              </a:rPr>
              <a:t>project</a:t>
            </a:r>
            <a:r>
              <a:rPr lang="ro-RO" dirty="0">
                <a:solidFill>
                  <a:schemeClr val="accent1"/>
                </a:solidFill>
              </a:rPr>
              <a:t>.</a:t>
            </a:r>
          </a:p>
          <a:p>
            <a:endParaRPr lang="ro-RO" dirty="0">
              <a:solidFill>
                <a:schemeClr val="accent1"/>
              </a:solidFill>
            </a:endParaRPr>
          </a:p>
          <a:p>
            <a:endParaRPr lang="ro-RO" dirty="0">
              <a:solidFill>
                <a:schemeClr val="accent1"/>
              </a:solidFill>
            </a:endParaRPr>
          </a:p>
          <a:p>
            <a:endParaRPr lang="ro-RO" dirty="0">
              <a:solidFill>
                <a:schemeClr val="accent1"/>
              </a:solidFill>
            </a:endParaRPr>
          </a:p>
          <a:p>
            <a:pPr algn="ctr"/>
            <a:r>
              <a:rPr lang="ro-RO" dirty="0">
                <a:solidFill>
                  <a:schemeClr val="accent1"/>
                </a:solidFill>
              </a:rPr>
              <a:t>    </a:t>
            </a:r>
            <a:r>
              <a:rPr lang="ro-RO" dirty="0" err="1">
                <a:solidFill>
                  <a:schemeClr val="accent1"/>
                </a:solidFill>
              </a:rPr>
              <a:t>Thank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you</a:t>
            </a:r>
            <a:r>
              <a:rPr lang="ro-RO" dirty="0">
                <a:solidFill>
                  <a:schemeClr val="accent1"/>
                </a:solidFill>
              </a:rPr>
              <a:t> for </a:t>
            </a:r>
            <a:r>
              <a:rPr lang="ro-RO" dirty="0" err="1">
                <a:solidFill>
                  <a:schemeClr val="accent1"/>
                </a:solidFill>
              </a:rPr>
              <a:t>your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time</a:t>
            </a:r>
            <a:r>
              <a:rPr lang="ro-RO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191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u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637631"/>
          </a:xfrm>
        </p:spPr>
        <p:txBody>
          <a:bodyPr rtlCol="0">
            <a:normAutofit/>
          </a:bodyPr>
          <a:lstStyle/>
          <a:p>
            <a:pPr algn="ctr"/>
            <a:r>
              <a:rPr lang="ro-RO" sz="4400" b="1" dirty="0">
                <a:solidFill>
                  <a:schemeClr val="tx1"/>
                </a:solidFill>
                <a:latin typeface="Courier New"/>
                <a:cs typeface="Courier New"/>
              </a:rPr>
              <a:t>Web SSH</a:t>
            </a:r>
            <a:r>
              <a:rPr lang="ro-RO" sz="4400" dirty="0">
                <a:solidFill>
                  <a:schemeClr val="tx1"/>
                </a:solidFill>
              </a:rPr>
              <a:t> </a:t>
            </a:r>
            <a:r>
              <a:rPr lang="ro-RO" sz="4400" dirty="0">
                <a:solidFill>
                  <a:schemeClr val="tx1"/>
                </a:solidFill>
                <a:latin typeface="Courier New"/>
                <a:cs typeface="Courier New"/>
              </a:rPr>
              <a:t>– </a:t>
            </a:r>
            <a:r>
              <a:rPr lang="ro-RO" sz="4400" dirty="0" err="1">
                <a:solidFill>
                  <a:schemeClr val="tx1"/>
                </a:solidFill>
                <a:latin typeface="Courier New"/>
                <a:cs typeface="Courier New"/>
              </a:rPr>
              <a:t>Description</a:t>
            </a:r>
            <a:r>
              <a:rPr lang="ro-RO" sz="44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ro-RO" sz="4400" dirty="0" err="1">
                <a:solidFill>
                  <a:schemeClr val="tx1"/>
                </a:solidFill>
                <a:latin typeface="Courier New"/>
                <a:cs typeface="Courier New"/>
              </a:rPr>
              <a:t>and</a:t>
            </a:r>
            <a:r>
              <a:rPr lang="ro-RO" sz="44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ro-RO" sz="4400" dirty="0" err="1">
                <a:solidFill>
                  <a:schemeClr val="tx1"/>
                </a:solidFill>
                <a:latin typeface="Courier New"/>
                <a:cs typeface="Courier New"/>
              </a:rPr>
              <a:t>Details</a:t>
            </a:r>
            <a:endParaRPr lang="ro-RO" sz="44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4" name="Substituent conținut 13"/>
          <p:cNvSpPr>
            <a:spLocks noGrp="1"/>
          </p:cNvSpPr>
          <p:nvPr>
            <p:ph idx="1"/>
          </p:nvPr>
        </p:nvSpPr>
        <p:spPr>
          <a:xfrm>
            <a:off x="1524000" y="2236536"/>
            <a:ext cx="9144000" cy="42164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ro-RO" sz="2200" dirty="0"/>
          </a:p>
          <a:p>
            <a:pPr marL="0" indent="0">
              <a:buNone/>
            </a:pPr>
            <a:r>
              <a:rPr lang="ro-RO" dirty="0"/>
              <a:t>    </a:t>
            </a:r>
            <a:r>
              <a:rPr lang="ro-RO" dirty="0">
                <a:solidFill>
                  <a:schemeClr val="accent1"/>
                </a:solidFill>
              </a:rPr>
              <a:t>The </a:t>
            </a:r>
            <a:r>
              <a:rPr lang="ro-RO" dirty="0" err="1">
                <a:solidFill>
                  <a:schemeClr val="accent1"/>
                </a:solidFill>
              </a:rPr>
              <a:t>main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goal</a:t>
            </a:r>
            <a:r>
              <a:rPr lang="ro-RO" dirty="0">
                <a:solidFill>
                  <a:schemeClr val="accent1"/>
                </a:solidFill>
              </a:rPr>
              <a:t> of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website </a:t>
            </a:r>
            <a:r>
              <a:rPr lang="ro-RO" dirty="0" err="1">
                <a:solidFill>
                  <a:schemeClr val="accent1"/>
                </a:solidFill>
              </a:rPr>
              <a:t>is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to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ease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work</a:t>
            </a:r>
            <a:r>
              <a:rPr lang="ro-RO" dirty="0">
                <a:solidFill>
                  <a:schemeClr val="accent1"/>
                </a:solidFill>
              </a:rPr>
              <a:t> of </a:t>
            </a:r>
            <a:r>
              <a:rPr lang="ro-RO" dirty="0" err="1">
                <a:solidFill>
                  <a:schemeClr val="accent1"/>
                </a:solidFill>
              </a:rPr>
              <a:t>remote</a:t>
            </a:r>
            <a:r>
              <a:rPr lang="ro-RO" dirty="0">
                <a:solidFill>
                  <a:schemeClr val="accent1"/>
                </a:solidFill>
              </a:rPr>
              <a:t> server </a:t>
            </a:r>
            <a:r>
              <a:rPr lang="ro-RO" dirty="0" err="1">
                <a:solidFill>
                  <a:schemeClr val="accent1"/>
                </a:solidFill>
              </a:rPr>
              <a:t>administrators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dirty="0" err="1">
                <a:solidFill>
                  <a:schemeClr val="accent1"/>
                </a:solidFill>
              </a:rPr>
              <a:t>allowing</a:t>
            </a:r>
            <a:r>
              <a:rPr lang="ro-RO" dirty="0">
                <a:solidFill>
                  <a:schemeClr val="accent1"/>
                </a:solidFill>
              </a:rPr>
              <a:t> secure </a:t>
            </a:r>
            <a:r>
              <a:rPr lang="ro-RO" dirty="0" err="1">
                <a:solidFill>
                  <a:schemeClr val="accent1"/>
                </a:solidFill>
              </a:rPr>
              <a:t>shell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connections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from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any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device</a:t>
            </a:r>
            <a:r>
              <a:rPr lang="ro-RO" dirty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r>
              <a:rPr lang="ro-RO" dirty="0">
                <a:solidFill>
                  <a:schemeClr val="accent1"/>
                </a:solidFill>
              </a:rPr>
              <a:t>    Web SSH </a:t>
            </a:r>
            <a:r>
              <a:rPr lang="ro-RO" dirty="0" err="1">
                <a:solidFill>
                  <a:schemeClr val="accent1"/>
                </a:solidFill>
              </a:rPr>
              <a:t>accepts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key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and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password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connections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dirty="0" err="1">
                <a:solidFill>
                  <a:schemeClr val="accent1"/>
                </a:solidFill>
              </a:rPr>
              <a:t>both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being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encrypted</a:t>
            </a:r>
            <a:r>
              <a:rPr lang="ro-RO" dirty="0">
                <a:solidFill>
                  <a:schemeClr val="accent1"/>
                </a:solidFill>
              </a:rPr>
              <a:t> </a:t>
            </a:r>
            <a:r>
              <a:rPr lang="ro-RO" dirty="0" err="1">
                <a:solidFill>
                  <a:schemeClr val="accent1"/>
                </a:solidFill>
              </a:rPr>
              <a:t>with</a:t>
            </a:r>
            <a:r>
              <a:rPr lang="ro-RO" dirty="0">
                <a:solidFill>
                  <a:schemeClr val="accent1"/>
                </a:solidFill>
              </a:rPr>
              <a:t> a </a:t>
            </a:r>
            <a:r>
              <a:rPr lang="ro-RO" i="1" u="sng" dirty="0">
                <a:solidFill>
                  <a:schemeClr val="accent1"/>
                </a:solidFill>
              </a:rPr>
              <a:t>master  </a:t>
            </a:r>
            <a:r>
              <a:rPr lang="ro-RO" i="1" u="sng" dirty="0" err="1">
                <a:solidFill>
                  <a:schemeClr val="accent1"/>
                </a:solidFill>
              </a:rPr>
              <a:t>password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and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stored</a:t>
            </a:r>
            <a:r>
              <a:rPr lang="ro-RO" dirty="0">
                <a:solidFill>
                  <a:schemeClr val="accent1"/>
                </a:solidFill>
              </a:rPr>
              <a:t> in a </a:t>
            </a:r>
            <a:r>
              <a:rPr lang="ro-RO" dirty="0" err="1">
                <a:solidFill>
                  <a:schemeClr val="accent1"/>
                </a:solidFill>
              </a:rPr>
              <a:t>database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dirty="0" err="1">
                <a:solidFill>
                  <a:schemeClr val="accent1"/>
                </a:solidFill>
              </a:rPr>
              <a:t>along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with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server </a:t>
            </a:r>
            <a:r>
              <a:rPr lang="ro-RO" dirty="0" err="1">
                <a:solidFill>
                  <a:schemeClr val="accent1"/>
                </a:solidFill>
              </a:rPr>
              <a:t>details</a:t>
            </a:r>
            <a:r>
              <a:rPr lang="ro-RO" dirty="0">
                <a:solidFill>
                  <a:schemeClr val="accent1"/>
                </a:solidFill>
              </a:rPr>
              <a:t>. </a:t>
            </a:r>
          </a:p>
          <a:p>
            <a:pPr marL="0" indent="0">
              <a:buNone/>
            </a:pPr>
            <a:r>
              <a:rPr lang="ro-RO" dirty="0">
                <a:solidFill>
                  <a:schemeClr val="accent1"/>
                </a:solidFill>
              </a:rPr>
              <a:t>    On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front-</a:t>
            </a:r>
            <a:r>
              <a:rPr lang="ro-RO" dirty="0" err="1">
                <a:solidFill>
                  <a:schemeClr val="accent1"/>
                </a:solidFill>
              </a:rPr>
              <a:t>end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side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shell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is</a:t>
            </a:r>
            <a:r>
              <a:rPr lang="ro-RO" dirty="0">
                <a:solidFill>
                  <a:schemeClr val="accent1"/>
                </a:solidFill>
              </a:rPr>
              <a:t> </a:t>
            </a:r>
            <a:r>
              <a:rPr lang="ro-RO" dirty="0" err="1">
                <a:solidFill>
                  <a:schemeClr val="accent1"/>
                </a:solidFill>
              </a:rPr>
              <a:t>created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with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dirty="0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 </a:t>
            </a:r>
            <a:r>
              <a:rPr lang="ro-RO" b="1" i="1" dirty="0">
                <a:solidFill>
                  <a:schemeClr val="accent1"/>
                </a:solidFill>
              </a:rPr>
              <a:t>xterm.js </a:t>
            </a:r>
            <a:r>
              <a:rPr lang="ro-RO" dirty="0" err="1">
                <a:solidFill>
                  <a:schemeClr val="accent1"/>
                </a:solidFill>
              </a:rPr>
              <a:t>library</a:t>
            </a:r>
            <a:r>
              <a:rPr lang="ro-RO" dirty="0">
                <a:solidFill>
                  <a:schemeClr val="accent1"/>
                </a:solidFill>
              </a:rPr>
              <a:t> (</a:t>
            </a:r>
            <a:r>
              <a:rPr lang="ro-RO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://xtermjs.org/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), a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TypeScript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component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that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brings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fully-featured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terminals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to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their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users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in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the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browser.</a:t>
            </a:r>
          </a:p>
          <a:p>
            <a:pPr marL="0" indent="0">
              <a:buNone/>
            </a:pP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    On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the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back-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end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side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,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the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data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from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the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SSH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connection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is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transmitted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to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the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front-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end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through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b="1" i="1" dirty="0" err="1">
                <a:solidFill>
                  <a:schemeClr val="accent1"/>
                </a:solidFill>
                <a:ea typeface="+mn-lt"/>
                <a:cs typeface="+mn-lt"/>
              </a:rPr>
              <a:t>WebSockets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, a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two-way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 interactive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communication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ro-RO" dirty="0" err="1">
                <a:solidFill>
                  <a:schemeClr val="accent1"/>
                </a:solidFill>
                <a:ea typeface="+mn-lt"/>
                <a:cs typeface="+mn-lt"/>
              </a:rPr>
              <a:t>technology</a:t>
            </a:r>
            <a:r>
              <a:rPr lang="ro-RO" dirty="0">
                <a:solidFill>
                  <a:schemeClr val="accent1"/>
                </a:solidFill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ro-RO" sz="4400" dirty="0">
                <a:solidFill>
                  <a:schemeClr val="tx1"/>
                </a:solidFill>
                <a:latin typeface="Courier New"/>
                <a:cs typeface="Courier New"/>
              </a:rPr>
              <a:t>Project </a:t>
            </a:r>
            <a:r>
              <a:rPr lang="ro-RO" sz="4400" dirty="0" err="1">
                <a:solidFill>
                  <a:schemeClr val="tx1"/>
                </a:solidFill>
                <a:latin typeface="Courier New"/>
                <a:cs typeface="Courier New"/>
              </a:rPr>
              <a:t>Structure</a:t>
            </a:r>
            <a:endParaRPr lang="ro-RO" sz="44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7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CBFAD988-0C67-440B-8E77-643B81C3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48" y="2952750"/>
            <a:ext cx="1685925" cy="952500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F195BD90-136A-443E-A0A5-CA0A19B21946}"/>
              </a:ext>
            </a:extLst>
          </p:cNvPr>
          <p:cNvSpPr txBox="1"/>
          <p:nvPr/>
        </p:nvSpPr>
        <p:spPr>
          <a:xfrm>
            <a:off x="1522663" y="2311400"/>
            <a:ext cx="16870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1600" dirty="0" err="1">
                <a:solidFill>
                  <a:schemeClr val="accent1"/>
                </a:solidFill>
              </a:rPr>
              <a:t>Spring</a:t>
            </a:r>
            <a:r>
              <a:rPr lang="ro-RO" sz="1600" dirty="0">
                <a:solidFill>
                  <a:schemeClr val="accent1"/>
                </a:solidFill>
              </a:rPr>
              <a:t> </a:t>
            </a:r>
            <a:r>
              <a:rPr lang="ro-RO" sz="1600" dirty="0" err="1">
                <a:solidFill>
                  <a:schemeClr val="accent1"/>
                </a:solidFill>
              </a:rPr>
              <a:t>configuration</a:t>
            </a:r>
            <a:endParaRPr lang="ro-RO" sz="1600" dirty="0">
              <a:solidFill>
                <a:schemeClr val="accent1"/>
              </a:solidFill>
            </a:endParaRPr>
          </a:p>
        </p:txBody>
      </p:sp>
      <p:pic>
        <p:nvPicPr>
          <p:cNvPr id="9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D18D163D-FD48-4CF2-A74F-7372BE722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743" y="2954922"/>
            <a:ext cx="2381250" cy="2686050"/>
          </a:xfrm>
          <a:prstGeom prst="rect">
            <a:avLst/>
          </a:prstGeom>
        </p:spPr>
      </p:pic>
      <p:pic>
        <p:nvPicPr>
          <p:cNvPr id="10" name="Imagine 10" descr="O imagine care conține text&#10;&#10;Descriere generată automat">
            <a:extLst>
              <a:ext uri="{FF2B5EF4-FFF2-40B4-BE49-F238E27FC236}">
                <a16:creationId xmlns:a16="http://schemas.microsoft.com/office/drawing/2014/main" id="{BDEE9562-0505-440F-8670-06B27557E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233" y="2957346"/>
            <a:ext cx="2219325" cy="2333625"/>
          </a:xfrm>
          <a:prstGeom prst="rect">
            <a:avLst/>
          </a:prstGeom>
        </p:spPr>
      </p:pic>
      <p:pic>
        <p:nvPicPr>
          <p:cNvPr id="11" name="Imagine 11" descr="O imagine care conține text&#10;&#10;Descriere generată automat">
            <a:extLst>
              <a:ext uri="{FF2B5EF4-FFF2-40B4-BE49-F238E27FC236}">
                <a16:creationId xmlns:a16="http://schemas.microsoft.com/office/drawing/2014/main" id="{B50D4666-8D53-46BB-AD6B-1EB4F5C81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717" y="2954671"/>
            <a:ext cx="2390775" cy="1724025"/>
          </a:xfrm>
          <a:prstGeom prst="rect">
            <a:avLst/>
          </a:prstGeom>
        </p:spPr>
      </p:pic>
      <p:sp>
        <p:nvSpPr>
          <p:cNvPr id="12" name="CasetăText 11">
            <a:extLst>
              <a:ext uri="{FF2B5EF4-FFF2-40B4-BE49-F238E27FC236}">
                <a16:creationId xmlns:a16="http://schemas.microsoft.com/office/drawing/2014/main" id="{3B28A6AB-6E85-4EAE-ADD7-72D01FE167C4}"/>
              </a:ext>
            </a:extLst>
          </p:cNvPr>
          <p:cNvSpPr txBox="1"/>
          <p:nvPr/>
        </p:nvSpPr>
        <p:spPr>
          <a:xfrm>
            <a:off x="3394242" y="2311400"/>
            <a:ext cx="23822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1600" dirty="0" err="1">
                <a:solidFill>
                  <a:schemeClr val="accent1"/>
                </a:solidFill>
              </a:rPr>
              <a:t>WebSockets</a:t>
            </a:r>
            <a:r>
              <a:rPr lang="ro-RO" sz="1600" dirty="0">
                <a:solidFill>
                  <a:schemeClr val="accent1"/>
                </a:solidFill>
              </a:rPr>
              <a:t> </a:t>
            </a:r>
            <a:r>
              <a:rPr lang="ro-RO" sz="1600" dirty="0" err="1">
                <a:solidFill>
                  <a:schemeClr val="accent1"/>
                </a:solidFill>
              </a:rPr>
              <a:t>connection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A2676CCE-2D0E-4078-A23D-2106DC177F91}"/>
              </a:ext>
            </a:extLst>
          </p:cNvPr>
          <p:cNvSpPr txBox="1"/>
          <p:nvPr/>
        </p:nvSpPr>
        <p:spPr>
          <a:xfrm>
            <a:off x="5960978" y="2311399"/>
            <a:ext cx="22218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1600" dirty="0">
                <a:solidFill>
                  <a:schemeClr val="accent1"/>
                </a:solidFill>
              </a:rPr>
              <a:t>REST </a:t>
            </a:r>
            <a:r>
              <a:rPr lang="ro-RO" sz="1600" dirty="0" err="1">
                <a:solidFill>
                  <a:schemeClr val="accent1"/>
                </a:solidFill>
              </a:rPr>
              <a:t>APIs</a:t>
            </a:r>
            <a:r>
              <a:rPr lang="ro-RO" sz="1600" dirty="0">
                <a:solidFill>
                  <a:schemeClr val="accent1"/>
                </a:solidFill>
              </a:rPr>
              <a:t>, DB </a:t>
            </a:r>
            <a:r>
              <a:rPr lang="ro-RO" sz="1600" dirty="0" err="1">
                <a:solidFill>
                  <a:schemeClr val="accent1"/>
                </a:solidFill>
              </a:rPr>
              <a:t>Entities</a:t>
            </a:r>
            <a:r>
              <a:rPr lang="ro-RO" sz="1600" dirty="0">
                <a:solidFill>
                  <a:schemeClr val="accent1"/>
                </a:solidFill>
              </a:rPr>
              <a:t> </a:t>
            </a:r>
            <a:r>
              <a:rPr lang="ro-RO" sz="1600" dirty="0" err="1">
                <a:solidFill>
                  <a:schemeClr val="accent1"/>
                </a:solidFill>
              </a:rPr>
              <a:t>and</a:t>
            </a:r>
            <a:r>
              <a:rPr lang="ro-RO" sz="1600" dirty="0">
                <a:solidFill>
                  <a:schemeClr val="accent1"/>
                </a:solidFill>
              </a:rPr>
              <a:t> DB </a:t>
            </a:r>
            <a:r>
              <a:rPr lang="ro-RO" sz="1600" dirty="0" err="1">
                <a:solidFill>
                  <a:schemeClr val="accent1"/>
                </a:solidFill>
              </a:rPr>
              <a:t>Respositories</a:t>
            </a: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929BB2CC-635D-4101-AF80-FC1B795B542C}"/>
              </a:ext>
            </a:extLst>
          </p:cNvPr>
          <p:cNvSpPr txBox="1"/>
          <p:nvPr/>
        </p:nvSpPr>
        <p:spPr>
          <a:xfrm>
            <a:off x="8367294" y="2311400"/>
            <a:ext cx="23956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1600" dirty="0">
                <a:solidFill>
                  <a:schemeClr val="accent1"/>
                </a:solidFill>
              </a:rPr>
              <a:t>Services </a:t>
            </a:r>
            <a:r>
              <a:rPr lang="ro-RO" sz="1600" dirty="0" err="1">
                <a:solidFill>
                  <a:schemeClr val="accent1"/>
                </a:solidFill>
              </a:rPr>
              <a:t>used</a:t>
            </a:r>
            <a:r>
              <a:rPr lang="ro-RO" sz="1600" dirty="0">
                <a:solidFill>
                  <a:schemeClr val="accent1"/>
                </a:solidFill>
              </a:rPr>
              <a:t> (ex: JWT </a:t>
            </a:r>
            <a:r>
              <a:rPr lang="ro-RO" sz="1600" dirty="0" err="1">
                <a:solidFill>
                  <a:schemeClr val="accent1"/>
                </a:solidFill>
              </a:rPr>
              <a:t>filter</a:t>
            </a:r>
            <a:r>
              <a:rPr lang="ro-RO" sz="1600" dirty="0">
                <a:solidFill>
                  <a:schemeClr val="accent1"/>
                </a:solidFill>
              </a:rPr>
              <a:t> </a:t>
            </a:r>
            <a:r>
              <a:rPr lang="ro-RO" sz="1600" dirty="0" err="1">
                <a:solidFill>
                  <a:schemeClr val="accent1"/>
                </a:solidFill>
              </a:rPr>
              <a:t>to</a:t>
            </a:r>
            <a:r>
              <a:rPr lang="ro-RO" sz="1600" dirty="0">
                <a:solidFill>
                  <a:schemeClr val="accent1"/>
                </a:solidFill>
              </a:rPr>
              <a:t> </a:t>
            </a:r>
            <a:r>
              <a:rPr lang="ro-RO" sz="1600" dirty="0" err="1">
                <a:solidFill>
                  <a:schemeClr val="accent1"/>
                </a:solidFill>
              </a:rPr>
              <a:t>check</a:t>
            </a:r>
            <a:r>
              <a:rPr lang="ro-RO" sz="1600" dirty="0">
                <a:solidFill>
                  <a:schemeClr val="accent1"/>
                </a:solidFill>
              </a:rPr>
              <a:t> </a:t>
            </a:r>
            <a:r>
              <a:rPr lang="ro-RO" sz="1600" dirty="0" err="1">
                <a:solidFill>
                  <a:schemeClr val="accent1"/>
                </a:solidFill>
              </a:rPr>
              <a:t>the</a:t>
            </a:r>
            <a:r>
              <a:rPr lang="ro-RO" sz="1600" dirty="0">
                <a:solidFill>
                  <a:schemeClr val="accent1"/>
                </a:solidFill>
              </a:rPr>
              <a:t> </a:t>
            </a:r>
            <a:r>
              <a:rPr lang="ro-RO" sz="1600" dirty="0" err="1">
                <a:solidFill>
                  <a:schemeClr val="accent1"/>
                </a:solidFill>
              </a:rPr>
              <a:t>JWTs</a:t>
            </a:r>
            <a:r>
              <a:rPr lang="ro-RO" sz="1600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524000" y="366251"/>
            <a:ext cx="9144000" cy="997975"/>
          </a:xfrm>
        </p:spPr>
        <p:txBody>
          <a:bodyPr rtlCol="0">
            <a:normAutofit/>
          </a:bodyPr>
          <a:lstStyle/>
          <a:p>
            <a:pPr algn="ctr"/>
            <a:r>
              <a:rPr lang="ro-RO" sz="4400" dirty="0">
                <a:latin typeface="Courier New"/>
                <a:cs typeface="Courier New"/>
              </a:rPr>
              <a:t>The Home Page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524000" y="5357607"/>
            <a:ext cx="9144000" cy="818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sz="1600" dirty="0"/>
              <a:t>The </a:t>
            </a:r>
            <a:r>
              <a:rPr lang="ro-RO" sz="1600" dirty="0" err="1"/>
              <a:t>home</a:t>
            </a:r>
            <a:r>
              <a:rPr lang="ro-RO" sz="1600" dirty="0"/>
              <a:t> page </a:t>
            </a:r>
            <a:r>
              <a:rPr lang="ro-RO" sz="1600" dirty="0" err="1"/>
              <a:t>uses</a:t>
            </a:r>
            <a:r>
              <a:rPr lang="ro-RO" sz="1600" dirty="0"/>
              <a:t> a REST API </a:t>
            </a:r>
            <a:r>
              <a:rPr lang="ro-RO" sz="1600" dirty="0" err="1"/>
              <a:t>to</a:t>
            </a:r>
            <a:r>
              <a:rPr lang="ro-RO" sz="1600" dirty="0"/>
              <a:t> </a:t>
            </a:r>
            <a:r>
              <a:rPr lang="ro-RO" sz="1600" dirty="0" err="1"/>
              <a:t>check</a:t>
            </a:r>
            <a:r>
              <a:rPr lang="ro-RO" sz="1600" dirty="0"/>
              <a:t> </a:t>
            </a:r>
            <a:r>
              <a:rPr lang="ro-RO" sz="1600" dirty="0" err="1"/>
              <a:t>if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</a:t>
            </a:r>
            <a:r>
              <a:rPr lang="ro-RO" sz="1600" dirty="0" err="1"/>
              <a:t>user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</a:t>
            </a:r>
            <a:r>
              <a:rPr lang="ro-RO" sz="1600" dirty="0" err="1"/>
              <a:t>already</a:t>
            </a:r>
            <a:r>
              <a:rPr lang="ro-RO" sz="1600" dirty="0"/>
              <a:t> </a:t>
            </a:r>
            <a:r>
              <a:rPr lang="ro-RO" sz="1600" dirty="0" err="1"/>
              <a:t>logged</a:t>
            </a:r>
            <a:r>
              <a:rPr lang="ro-RO" sz="1600" dirty="0"/>
              <a:t> in, </a:t>
            </a:r>
            <a:r>
              <a:rPr lang="ro-RO" sz="1600" dirty="0" err="1"/>
              <a:t>and</a:t>
            </a:r>
            <a:r>
              <a:rPr lang="ro-RO" sz="1600" dirty="0"/>
              <a:t> </a:t>
            </a:r>
            <a:r>
              <a:rPr lang="ro-RO" sz="1600" dirty="0" err="1"/>
              <a:t>if</a:t>
            </a:r>
            <a:r>
              <a:rPr lang="ro-RO" sz="1600" dirty="0"/>
              <a:t> it </a:t>
            </a:r>
            <a:r>
              <a:rPr lang="ro-RO" sz="1600" dirty="0" err="1"/>
              <a:t>receives</a:t>
            </a:r>
            <a:r>
              <a:rPr lang="ro-RO" sz="1600" dirty="0"/>
              <a:t> '</a:t>
            </a:r>
            <a:r>
              <a:rPr lang="ro-RO" sz="1600" dirty="0" err="1"/>
              <a:t>true</a:t>
            </a:r>
            <a:r>
              <a:rPr lang="ro-RO" sz="1600" dirty="0"/>
              <a:t>' </a:t>
            </a:r>
            <a:r>
              <a:rPr lang="ro-RO" sz="1600" dirty="0" err="1"/>
              <a:t>from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back-</a:t>
            </a:r>
            <a:r>
              <a:rPr lang="ro-RO" sz="1600" dirty="0" err="1"/>
              <a:t>end</a:t>
            </a:r>
            <a:r>
              <a:rPr lang="ro-RO" sz="1600" dirty="0"/>
              <a:t>, it </a:t>
            </a:r>
            <a:r>
              <a:rPr lang="ro-RO" sz="1600" dirty="0" err="1"/>
              <a:t>redirects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</a:t>
            </a:r>
            <a:r>
              <a:rPr lang="ro-RO" sz="1600" dirty="0" err="1"/>
              <a:t>user</a:t>
            </a:r>
            <a:r>
              <a:rPr lang="ro-RO" sz="1600" dirty="0"/>
              <a:t> </a:t>
            </a:r>
            <a:r>
              <a:rPr lang="ro-RO" sz="1600" dirty="0" err="1"/>
              <a:t>to</a:t>
            </a:r>
            <a:r>
              <a:rPr lang="ro-RO" sz="1600" dirty="0"/>
              <a:t> </a:t>
            </a:r>
            <a:r>
              <a:rPr lang="ro-RO" sz="1600" dirty="0" err="1"/>
              <a:t>his</a:t>
            </a:r>
            <a:r>
              <a:rPr lang="ro-RO" sz="1600" dirty="0"/>
              <a:t>/</a:t>
            </a:r>
            <a:r>
              <a:rPr lang="ro-RO" sz="1600" dirty="0" err="1"/>
              <a:t>hers</a:t>
            </a:r>
            <a:r>
              <a:rPr lang="ro-RO" sz="1600" dirty="0"/>
              <a:t> </a:t>
            </a:r>
            <a:r>
              <a:rPr lang="ro-RO" sz="1600" dirty="0" err="1"/>
              <a:t>profile</a:t>
            </a:r>
            <a:r>
              <a:rPr lang="ro-RO" sz="1600" dirty="0"/>
              <a:t> page. In case of 'false', it </a:t>
            </a:r>
            <a:r>
              <a:rPr lang="ro-RO" sz="1600" dirty="0" err="1"/>
              <a:t>gives</a:t>
            </a:r>
            <a:r>
              <a:rPr lang="ro-RO" sz="1600" dirty="0"/>
              <a:t> </a:t>
            </a:r>
            <a:r>
              <a:rPr lang="ro-RO" sz="1600" dirty="0" err="1"/>
              <a:t>two</a:t>
            </a:r>
            <a:r>
              <a:rPr lang="ro-RO" sz="1600" dirty="0"/>
              <a:t> </a:t>
            </a:r>
            <a:r>
              <a:rPr lang="ro-RO" sz="1600" dirty="0" err="1"/>
              <a:t>options</a:t>
            </a:r>
            <a:r>
              <a:rPr lang="ro-RO" sz="1600" dirty="0"/>
              <a:t>, </a:t>
            </a:r>
            <a:r>
              <a:rPr lang="ro-RO" sz="1600" dirty="0" err="1"/>
              <a:t>to</a:t>
            </a:r>
            <a:r>
              <a:rPr lang="ro-RO" sz="1600" dirty="0"/>
              <a:t> </a:t>
            </a:r>
            <a:r>
              <a:rPr lang="ro-RO" sz="1600" dirty="0" err="1"/>
              <a:t>Login</a:t>
            </a:r>
            <a:r>
              <a:rPr lang="ro-RO" sz="1600" dirty="0"/>
              <a:t> or </a:t>
            </a:r>
            <a:r>
              <a:rPr lang="ro-RO" sz="1600" dirty="0" err="1"/>
              <a:t>Register</a:t>
            </a:r>
            <a:r>
              <a:rPr lang="ro-RO" sz="1600" dirty="0"/>
              <a:t>. </a:t>
            </a:r>
          </a:p>
        </p:txBody>
      </p:sp>
      <p:pic>
        <p:nvPicPr>
          <p:cNvPr id="5" name="Imagine 5" descr="O imagine care conține text, monitor, computer, interior&#10;&#10;Descriere generată automat">
            <a:extLst>
              <a:ext uri="{FF2B5EF4-FFF2-40B4-BE49-F238E27FC236}">
                <a16:creationId xmlns:a16="http://schemas.microsoft.com/office/drawing/2014/main" id="{B483AF58-0F15-4EBC-87B7-826E0D9B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71" y="1747991"/>
            <a:ext cx="5950975" cy="3355873"/>
          </a:xfrm>
          <a:prstGeom prst="rect">
            <a:avLst/>
          </a:prstGeom>
        </p:spPr>
      </p:pic>
      <p:pic>
        <p:nvPicPr>
          <p:cNvPr id="4" name="Imagine 6" descr="O imagine care conține text&#10;&#10;Descriere generată automat">
            <a:extLst>
              <a:ext uri="{FF2B5EF4-FFF2-40B4-BE49-F238E27FC236}">
                <a16:creationId xmlns:a16="http://schemas.microsoft.com/office/drawing/2014/main" id="{BB71E00C-4B18-4478-969C-1B092AEDC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505" y="2441125"/>
            <a:ext cx="3110831" cy="19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802106"/>
          </a:xfrm>
        </p:spPr>
        <p:txBody>
          <a:bodyPr rtlCol="0">
            <a:normAutofit/>
          </a:bodyPr>
          <a:lstStyle/>
          <a:p>
            <a:pPr algn="ctr"/>
            <a:r>
              <a:rPr lang="ro-RO" sz="4400" err="1">
                <a:solidFill>
                  <a:schemeClr val="tx1"/>
                </a:solidFill>
                <a:latin typeface="Courier New"/>
                <a:cs typeface="Courier New"/>
              </a:rPr>
              <a:t>Login</a:t>
            </a:r>
            <a:r>
              <a:rPr lang="ro-RO" sz="4400">
                <a:solidFill>
                  <a:schemeClr val="tx1"/>
                </a:solidFill>
                <a:latin typeface="Courier New"/>
                <a:cs typeface="Courier New"/>
              </a:rPr>
              <a:t> Page Front-end</a:t>
            </a:r>
            <a:endParaRPr lang="ro-RO" sz="44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4" name="Imagine 5" descr="O imagine care conține text, electronice&#10;&#10;Descriere generată automat">
            <a:extLst>
              <a:ext uri="{FF2B5EF4-FFF2-40B4-BE49-F238E27FC236}">
                <a16:creationId xmlns:a16="http://schemas.microsoft.com/office/drawing/2014/main" id="{C2F146AE-408E-4BBE-85C0-AFD9DB02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63" y="2100944"/>
            <a:ext cx="4628147" cy="2656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ine 6" descr="O imagine care conține text&#10;&#10;Descriere generată automat">
            <a:extLst>
              <a:ext uri="{FF2B5EF4-FFF2-40B4-BE49-F238E27FC236}">
                <a16:creationId xmlns:a16="http://schemas.microsoft.com/office/drawing/2014/main" id="{A02CE0BF-6BC2-4B31-AA85-ECD64EB90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31" y="2924627"/>
            <a:ext cx="4434305" cy="1844272"/>
          </a:xfrm>
          <a:prstGeom prst="rect">
            <a:avLst/>
          </a:prstGeom>
        </p:spPr>
      </p:pic>
      <p:pic>
        <p:nvPicPr>
          <p:cNvPr id="7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D15F3706-DFAC-4D9B-A6A2-5F9BF93CA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031" y="2098383"/>
            <a:ext cx="2743200" cy="749550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CDE914DD-9C0D-4588-A303-60BB0637B02B}"/>
              </a:ext>
            </a:extLst>
          </p:cNvPr>
          <p:cNvSpPr txBox="1"/>
          <p:nvPr/>
        </p:nvSpPr>
        <p:spPr>
          <a:xfrm>
            <a:off x="1522663" y="5265821"/>
            <a:ext cx="91466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solidFill>
                  <a:schemeClr val="accent1"/>
                </a:solidFill>
              </a:rPr>
              <a:t>The login page uses a </a:t>
            </a:r>
            <a:r>
              <a:rPr lang="ro-RO">
                <a:solidFill>
                  <a:schemeClr val="accent1"/>
                </a:solidFill>
              </a:rPr>
              <a:t>FormGroup for the user input and a service class to send the data to Spring. </a:t>
            </a:r>
            <a:endParaRPr lang="ro-R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3" descr="O imagine care conține text&#10;&#10;Descriere generată automat">
            <a:extLst>
              <a:ext uri="{FF2B5EF4-FFF2-40B4-BE49-F238E27FC236}">
                <a16:creationId xmlns:a16="http://schemas.microsoft.com/office/drawing/2014/main" id="{1A90E488-39EE-4AAD-A29D-30642EF2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63" y="2339224"/>
            <a:ext cx="6259094" cy="2861343"/>
          </a:xfrm>
          <a:prstGeom prst="rect">
            <a:avLst/>
          </a:prstGeom>
        </p:spPr>
      </p:pic>
      <p:sp>
        <p:nvSpPr>
          <p:cNvPr id="4" name="CasetăText 1">
            <a:extLst>
              <a:ext uri="{FF2B5EF4-FFF2-40B4-BE49-F238E27FC236}">
                <a16:creationId xmlns:a16="http://schemas.microsoft.com/office/drawing/2014/main" id="{E9E6EEB5-D076-4EE2-9FE0-019A7F275382}"/>
              </a:ext>
            </a:extLst>
          </p:cNvPr>
          <p:cNvSpPr txBox="1"/>
          <p:nvPr/>
        </p:nvSpPr>
        <p:spPr>
          <a:xfrm>
            <a:off x="8026400" y="2338136"/>
            <a:ext cx="2642937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err="1">
                <a:solidFill>
                  <a:schemeClr val="accent1"/>
                </a:solidFill>
              </a:rPr>
              <a:t>When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front-</a:t>
            </a:r>
            <a:r>
              <a:rPr lang="ro-RO" err="1">
                <a:solidFill>
                  <a:schemeClr val="accent1"/>
                </a:solidFill>
              </a:rPr>
              <a:t>end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sends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u="sng" err="1">
                <a:solidFill>
                  <a:schemeClr val="accent1"/>
                </a:solidFill>
              </a:rPr>
              <a:t>username</a:t>
            </a:r>
            <a:r>
              <a:rPr lang="ro-RO" u="sng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and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u="sng" err="1">
                <a:solidFill>
                  <a:schemeClr val="accent1"/>
                </a:solidFill>
              </a:rPr>
              <a:t>password</a:t>
            </a:r>
            <a:r>
              <a:rPr lang="ro-RO" dirty="0">
                <a:solidFill>
                  <a:schemeClr val="accent1"/>
                </a:solidFill>
              </a:rPr>
              <a:t> the user entered, </a:t>
            </a:r>
            <a:r>
              <a:rPr lang="ro-RO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back-</a:t>
            </a:r>
            <a:r>
              <a:rPr lang="ro-RO" err="1">
                <a:solidFill>
                  <a:schemeClr val="accent1"/>
                </a:solidFill>
              </a:rPr>
              <a:t>end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checks</a:t>
            </a:r>
            <a:r>
              <a:rPr lang="ro-RO" dirty="0">
                <a:solidFill>
                  <a:schemeClr val="accent1"/>
                </a:solidFill>
              </a:rPr>
              <a:t> them. If </a:t>
            </a:r>
            <a:r>
              <a:rPr lang="ro-RO" err="1">
                <a:solidFill>
                  <a:schemeClr val="accent1"/>
                </a:solidFill>
              </a:rPr>
              <a:t>they</a:t>
            </a:r>
            <a:r>
              <a:rPr lang="ro-RO" dirty="0">
                <a:solidFill>
                  <a:schemeClr val="accent1"/>
                </a:solidFill>
              </a:rPr>
              <a:t> are valid, a </a:t>
            </a:r>
            <a:r>
              <a:rPr lang="ro-RO" err="1">
                <a:solidFill>
                  <a:schemeClr val="accent1"/>
                </a:solidFill>
              </a:rPr>
              <a:t>Jason</a:t>
            </a:r>
            <a:r>
              <a:rPr lang="ro-RO" dirty="0">
                <a:solidFill>
                  <a:schemeClr val="accent1"/>
                </a:solidFill>
              </a:rPr>
              <a:t> Web </a:t>
            </a:r>
            <a:r>
              <a:rPr lang="ro-RO" err="1">
                <a:solidFill>
                  <a:schemeClr val="accent1"/>
                </a:solidFill>
              </a:rPr>
              <a:t>Token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is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generated</a:t>
            </a:r>
            <a:r>
              <a:rPr lang="ro-RO" dirty="0">
                <a:solidFill>
                  <a:schemeClr val="accent1"/>
                </a:solidFill>
              </a:rPr>
              <a:t>, </a:t>
            </a:r>
            <a:r>
              <a:rPr lang="ro-RO" err="1">
                <a:solidFill>
                  <a:schemeClr val="accent1"/>
                </a:solidFill>
              </a:rPr>
              <a:t>added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to</a:t>
            </a:r>
            <a:r>
              <a:rPr lang="ro-RO" dirty="0">
                <a:solidFill>
                  <a:schemeClr val="accent1"/>
                </a:solidFill>
              </a:rPr>
              <a:t> a HTTP-</a:t>
            </a:r>
            <a:r>
              <a:rPr lang="ro-RO" err="1">
                <a:solidFill>
                  <a:schemeClr val="accent1"/>
                </a:solidFill>
              </a:rPr>
              <a:t>Only</a:t>
            </a:r>
            <a:r>
              <a:rPr lang="ro-RO">
                <a:solidFill>
                  <a:schemeClr val="accent1"/>
                </a:solidFill>
              </a:rPr>
              <a:t> Cookie and </a:t>
            </a:r>
            <a:r>
              <a:rPr lang="ro-RO" err="1">
                <a:solidFill>
                  <a:schemeClr val="accent1"/>
                </a:solidFill>
              </a:rPr>
              <a:t>sent</a:t>
            </a:r>
            <a:r>
              <a:rPr lang="ro-RO" dirty="0">
                <a:solidFill>
                  <a:schemeClr val="accent1"/>
                </a:solidFill>
              </a:rPr>
              <a:t> back </a:t>
            </a:r>
            <a:r>
              <a:rPr lang="ro-RO" err="1">
                <a:solidFill>
                  <a:schemeClr val="accent1"/>
                </a:solidFill>
              </a:rPr>
              <a:t>to</a:t>
            </a:r>
            <a:r>
              <a:rPr lang="ro-RO" dirty="0">
                <a:solidFill>
                  <a:schemeClr val="accent1"/>
                </a:solidFill>
              </a:rPr>
              <a:t> </a:t>
            </a:r>
            <a:r>
              <a:rPr lang="ro-RO" err="1">
                <a:solidFill>
                  <a:schemeClr val="accent1"/>
                </a:solidFill>
              </a:rPr>
              <a:t>the</a:t>
            </a:r>
            <a:r>
              <a:rPr lang="ro-RO" dirty="0">
                <a:solidFill>
                  <a:schemeClr val="accent1"/>
                </a:solidFill>
              </a:rPr>
              <a:t> front-</a:t>
            </a:r>
            <a:r>
              <a:rPr lang="ro-RO" err="1">
                <a:solidFill>
                  <a:schemeClr val="accent1"/>
                </a:solidFill>
              </a:rPr>
              <a:t>end</a:t>
            </a:r>
            <a:r>
              <a:rPr lang="ro-RO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Titlu 1">
            <a:extLst>
              <a:ext uri="{FF2B5EF4-FFF2-40B4-BE49-F238E27FC236}">
                <a16:creationId xmlns:a16="http://schemas.microsoft.com/office/drawing/2014/main" id="{B0E47C9F-A77A-4904-9313-35139B75D29A}"/>
              </a:ext>
            </a:extLst>
          </p:cNvPr>
          <p:cNvSpPr txBox="1">
            <a:spLocks/>
          </p:cNvSpPr>
          <p:nvPr/>
        </p:nvSpPr>
        <p:spPr>
          <a:xfrm>
            <a:off x="1524000" y="771358"/>
            <a:ext cx="9144000" cy="782053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 err="1">
                <a:solidFill>
                  <a:schemeClr val="tx1"/>
                </a:solidFill>
                <a:latin typeface="Courier New"/>
                <a:cs typeface="Courier New"/>
              </a:rPr>
              <a:t>Login</a:t>
            </a:r>
            <a:r>
              <a:rPr lang="ro-RO" sz="4400">
                <a:solidFill>
                  <a:schemeClr val="tx1"/>
                </a:solidFill>
                <a:latin typeface="Courier New"/>
                <a:cs typeface="Courier New"/>
              </a:rPr>
              <a:t> Page Back-end</a:t>
            </a:r>
            <a:endParaRPr lang="ro-RO" sz="44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1">
            <a:extLst>
              <a:ext uri="{FF2B5EF4-FFF2-40B4-BE49-F238E27FC236}">
                <a16:creationId xmlns:a16="http://schemas.microsoft.com/office/drawing/2014/main" id="{1ED92CC3-319C-4128-AED8-790A41ADD559}"/>
              </a:ext>
            </a:extLst>
          </p:cNvPr>
          <p:cNvSpPr txBox="1">
            <a:spLocks/>
          </p:cNvSpPr>
          <p:nvPr/>
        </p:nvSpPr>
        <p:spPr>
          <a:xfrm>
            <a:off x="1524000" y="771358"/>
            <a:ext cx="9144000" cy="782053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>
                <a:solidFill>
                  <a:schemeClr val="tx1"/>
                </a:solidFill>
                <a:latin typeface="Courier New"/>
                <a:cs typeface="Courier New"/>
              </a:rPr>
              <a:t>Register Page</a:t>
            </a:r>
          </a:p>
        </p:txBody>
      </p:sp>
      <p:pic>
        <p:nvPicPr>
          <p:cNvPr id="7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5DCD5455-4464-48FE-9E9B-20A45016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137" y="1800874"/>
            <a:ext cx="2743200" cy="1411409"/>
          </a:xfrm>
          <a:prstGeom prst="rect">
            <a:avLst/>
          </a:prstGeom>
        </p:spPr>
      </p:pic>
      <p:pic>
        <p:nvPicPr>
          <p:cNvPr id="8" name="Imagine 8" descr="O imagine care conține text&#10;&#10;Descriere generată automat">
            <a:extLst>
              <a:ext uri="{FF2B5EF4-FFF2-40B4-BE49-F238E27FC236}">
                <a16:creationId xmlns:a16="http://schemas.microsoft.com/office/drawing/2014/main" id="{79C8753F-06FA-4296-BD5F-D04F5EEA0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663" y="5704775"/>
            <a:ext cx="4614779" cy="441555"/>
          </a:xfrm>
          <a:prstGeom prst="rect">
            <a:avLst/>
          </a:prstGeom>
        </p:spPr>
      </p:pic>
      <p:pic>
        <p:nvPicPr>
          <p:cNvPr id="9" name="Imagine 9" descr="O imagine care conține text, electronice, circuit&#10;&#10;Descriere generată automat">
            <a:extLst>
              <a:ext uri="{FF2B5EF4-FFF2-40B4-BE49-F238E27FC236}">
                <a16:creationId xmlns:a16="http://schemas.microsoft.com/office/drawing/2014/main" id="{B3E92C18-BE69-419C-9691-F412AEB71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663" y="1800156"/>
            <a:ext cx="5938252" cy="3411425"/>
          </a:xfrm>
          <a:prstGeom prst="rect">
            <a:avLst/>
          </a:prstGeom>
        </p:spPr>
      </p:pic>
      <p:sp>
        <p:nvSpPr>
          <p:cNvPr id="14" name="CasetăText 13">
            <a:extLst>
              <a:ext uri="{FF2B5EF4-FFF2-40B4-BE49-F238E27FC236}">
                <a16:creationId xmlns:a16="http://schemas.microsoft.com/office/drawing/2014/main" id="{CA22896F-3B22-41CE-8E61-8A05E6585CF6}"/>
              </a:ext>
            </a:extLst>
          </p:cNvPr>
          <p:cNvSpPr txBox="1"/>
          <p:nvPr/>
        </p:nvSpPr>
        <p:spPr>
          <a:xfrm>
            <a:off x="7926137" y="3340768"/>
            <a:ext cx="2642937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>
                <a:solidFill>
                  <a:schemeClr val="accent1"/>
                </a:solidFill>
              </a:rPr>
              <a:t>The register page uses a FormGroup to get the user input and sends it to the back-end. There, the username is checked to see if there's no other user with the same username, then the </a:t>
            </a:r>
            <a:r>
              <a:rPr lang="ro-RO">
                <a:solidFill>
                  <a:schemeClr val="accent1"/>
                </a:solidFill>
              </a:rPr>
              <a:t>account is created and stored in the database.  </a:t>
            </a:r>
          </a:p>
        </p:txBody>
      </p:sp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1">
            <a:extLst>
              <a:ext uri="{FF2B5EF4-FFF2-40B4-BE49-F238E27FC236}">
                <a16:creationId xmlns:a16="http://schemas.microsoft.com/office/drawing/2014/main" id="{6D74A2A5-4EE1-49E6-814B-24FDAB3D5C50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715212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>
                <a:solidFill>
                  <a:schemeClr val="tx1"/>
                </a:solidFill>
                <a:latin typeface="Courier New"/>
                <a:cs typeface="Courier New"/>
              </a:rPr>
              <a:t>Profile Page</a:t>
            </a:r>
          </a:p>
        </p:txBody>
      </p:sp>
      <p:pic>
        <p:nvPicPr>
          <p:cNvPr id="6" name="Imagine 6">
            <a:extLst>
              <a:ext uri="{FF2B5EF4-FFF2-40B4-BE49-F238E27FC236}">
                <a16:creationId xmlns:a16="http://schemas.microsoft.com/office/drawing/2014/main" id="{A11CA6E4-66C7-42E2-B243-F4A86A18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95" y="1412472"/>
            <a:ext cx="8164094" cy="469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>
            <a:extLst>
              <a:ext uri="{FF2B5EF4-FFF2-40B4-BE49-F238E27FC236}">
                <a16:creationId xmlns:a16="http://schemas.microsoft.com/office/drawing/2014/main" id="{6B6B5BAC-2BE8-45A2-862C-53B1E66BB11E}"/>
              </a:ext>
            </a:extLst>
          </p:cNvPr>
          <p:cNvSpPr txBox="1"/>
          <p:nvPr/>
        </p:nvSpPr>
        <p:spPr>
          <a:xfrm>
            <a:off x="1522663" y="1716505"/>
            <a:ext cx="914667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ro-r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>
                <a:solidFill>
                  <a:schemeClr val="accent1"/>
                </a:solidFill>
              </a:rPr>
              <a:t>On the profile page you can see the user details(ex: username, email, name, etc) and the servers you've added on the account. You also have the option to delete any server, to add </a:t>
            </a:r>
            <a:r>
              <a:rPr lang="ro-RO">
                <a:solidFill>
                  <a:schemeClr val="accent1"/>
                </a:solidFill>
              </a:rPr>
              <a:t>another one, to logout, or to go to the Terminal page.</a:t>
            </a:r>
          </a:p>
        </p:txBody>
      </p:sp>
      <p:sp>
        <p:nvSpPr>
          <p:cNvPr id="6" name="Titlu 1">
            <a:extLst>
              <a:ext uri="{FF2B5EF4-FFF2-40B4-BE49-F238E27FC236}">
                <a16:creationId xmlns:a16="http://schemas.microsoft.com/office/drawing/2014/main" id="{DF4E01DD-C141-405A-A5E0-CA7D05B657A4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715212"/>
          </a:xfrm>
          <a:prstGeom prst="rect">
            <a:avLst/>
          </a:prstGeom>
        </p:spPr>
        <p:txBody>
          <a:bodyPr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400">
                <a:solidFill>
                  <a:schemeClr val="tx1"/>
                </a:solidFill>
                <a:latin typeface="Courier New"/>
                <a:cs typeface="Courier New"/>
              </a:rPr>
              <a:t>Profile Page Details</a:t>
            </a:r>
          </a:p>
        </p:txBody>
      </p:sp>
      <p:pic>
        <p:nvPicPr>
          <p:cNvPr id="7" name="Imagine 7" descr="O imagine care conține text&#10;&#10;Descriere generată automat">
            <a:extLst>
              <a:ext uri="{FF2B5EF4-FFF2-40B4-BE49-F238E27FC236}">
                <a16:creationId xmlns:a16="http://schemas.microsoft.com/office/drawing/2014/main" id="{4001D47C-1F9E-4221-ABE0-96B3E4C40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63" y="2743621"/>
            <a:ext cx="5276514" cy="682282"/>
          </a:xfrm>
          <a:prstGeom prst="rect">
            <a:avLst/>
          </a:prstGeom>
        </p:spPr>
      </p:pic>
      <p:pic>
        <p:nvPicPr>
          <p:cNvPr id="8" name="Imagine 8" descr="O imagine care conține text&#10;&#10;Descriere generată automat">
            <a:extLst>
              <a:ext uri="{FF2B5EF4-FFF2-40B4-BE49-F238E27FC236}">
                <a16:creationId xmlns:a16="http://schemas.microsoft.com/office/drawing/2014/main" id="{1D7137BF-8795-46CE-9A67-9C855D3BD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63" y="3538947"/>
            <a:ext cx="2743200" cy="889686"/>
          </a:xfrm>
          <a:prstGeom prst="rect">
            <a:avLst/>
          </a:prstGeom>
        </p:spPr>
      </p:pic>
      <p:pic>
        <p:nvPicPr>
          <p:cNvPr id="9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78231059-5F99-4F38-A32C-EA6349078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47" y="3535925"/>
            <a:ext cx="5329990" cy="2680415"/>
          </a:xfrm>
          <a:prstGeom prst="rect">
            <a:avLst/>
          </a:prstGeo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5F02682C-94B5-47C2-8ACB-E2DC89CFD1D4}"/>
              </a:ext>
            </a:extLst>
          </p:cNvPr>
          <p:cNvSpPr txBox="1"/>
          <p:nvPr/>
        </p:nvSpPr>
        <p:spPr>
          <a:xfrm>
            <a:off x="6796505" y="29062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>
                <a:solidFill>
                  <a:srgbClr val="92D050"/>
                </a:solidFill>
              </a:rPr>
              <a:t>&lt;- restapi.service.ts class</a:t>
            </a:r>
            <a:endParaRPr lang="ro-RO" dirty="0">
              <a:solidFill>
                <a:srgbClr val="92D050"/>
              </a:solidFill>
            </a:endParaRP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5C90A7FD-C8A9-4867-844C-86E0B117E430}"/>
              </a:ext>
            </a:extLst>
          </p:cNvPr>
          <p:cNvSpPr txBox="1"/>
          <p:nvPr/>
        </p:nvSpPr>
        <p:spPr>
          <a:xfrm>
            <a:off x="2467643" y="4693486"/>
            <a:ext cx="2870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>
                <a:solidFill>
                  <a:schemeClr val="accent1"/>
                </a:solidFill>
              </a:rPr>
              <a:t>Profile component HTML -&gt;</a:t>
            </a:r>
            <a:endParaRPr lang="ro-R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mputer Tech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Temă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59537F-409C-4C74-9741-52B15E1A00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6A5BD1D-8135-42D8-ABF8-44443CA48A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2C8949B-F962-4EE2-A6DE-BE9966096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</Words>
  <Application>Microsoft Office PowerPoint</Application>
  <PresentationFormat>Ecran lat</PresentationFormat>
  <Paragraphs>49</Paragraphs>
  <Slides>16</Slides>
  <Notes>7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17" baseType="lpstr">
      <vt:lpstr>Computer Tech 16x9</vt:lpstr>
      <vt:lpstr>Web SSH</vt:lpstr>
      <vt:lpstr>Web SSH – Description and Details</vt:lpstr>
      <vt:lpstr>Project Structure</vt:lpstr>
      <vt:lpstr>The Home Page</vt:lpstr>
      <vt:lpstr>Login Page Front-end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 titlu</dc:title>
  <dc:creator/>
  <cp:lastModifiedBy/>
  <cp:revision>762</cp:revision>
  <dcterms:created xsi:type="dcterms:W3CDTF">2021-07-07T15:55:44Z</dcterms:created>
  <dcterms:modified xsi:type="dcterms:W3CDTF">2021-07-08T22:46:52Z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